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3"/>
  </p:notesMasterIdLst>
  <p:sldIdLst>
    <p:sldId id="256" r:id="rId2"/>
    <p:sldId id="285" r:id="rId3"/>
    <p:sldId id="286" r:id="rId4"/>
    <p:sldId id="258" r:id="rId5"/>
    <p:sldId id="280" r:id="rId6"/>
    <p:sldId id="284" r:id="rId7"/>
    <p:sldId id="263" r:id="rId8"/>
    <p:sldId id="282" r:id="rId9"/>
    <p:sldId id="291" r:id="rId10"/>
    <p:sldId id="292" r:id="rId11"/>
    <p:sldId id="305" r:id="rId12"/>
    <p:sldId id="293" r:id="rId13"/>
    <p:sldId id="289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2" r:id="rId22"/>
    <p:sldId id="303" r:id="rId23"/>
    <p:sldId id="301" r:id="rId24"/>
    <p:sldId id="304" r:id="rId25"/>
    <p:sldId id="306" r:id="rId26"/>
    <p:sldId id="307" r:id="rId27"/>
    <p:sldId id="308" r:id="rId28"/>
    <p:sldId id="309" r:id="rId29"/>
    <p:sldId id="310" r:id="rId30"/>
    <p:sldId id="312" r:id="rId31"/>
    <p:sldId id="311" r:id="rId32"/>
    <p:sldId id="313" r:id="rId33"/>
    <p:sldId id="315" r:id="rId34"/>
    <p:sldId id="314" r:id="rId35"/>
    <p:sldId id="316" r:id="rId36"/>
    <p:sldId id="317" r:id="rId37"/>
    <p:sldId id="318" r:id="rId38"/>
    <p:sldId id="319" r:id="rId39"/>
    <p:sldId id="320" r:id="rId40"/>
    <p:sldId id="321" r:id="rId41"/>
    <p:sldId id="287" r:id="rId42"/>
  </p:sldIdLst>
  <p:sldSz cx="9144000" cy="5143500" type="screen16x9"/>
  <p:notesSz cx="6858000" cy="9144000"/>
  <p:embeddedFontLst>
    <p:embeddedFont>
      <p:font typeface="Roboto Condensed Light" panose="020B0604020202020204" charset="0"/>
      <p:regular r:id="rId44"/>
    </p:embeddedFont>
    <p:embeddedFont>
      <p:font typeface="PT Sans" panose="020B0604020202020204" charset="0"/>
      <p:regular r:id="rId45"/>
      <p:bold r:id="rId46"/>
      <p:italic r:id="rId47"/>
      <p:boldItalic r:id="rId48"/>
    </p:embeddedFont>
    <p:embeddedFont>
      <p:font typeface="Poppins SemiBold" panose="020B0604020202020204" charset="0"/>
      <p:regular r:id="rId49"/>
      <p:bold r:id="rId50"/>
      <p:italic r:id="rId51"/>
      <p:boldItalic r:id="rId52"/>
    </p:embeddedFont>
    <p:embeddedFont>
      <p:font typeface="Nunito Light" panose="020B0604020202020204" charset="0"/>
      <p:regular r:id="rId53"/>
      <p:italic r:id="rId54"/>
    </p:embeddedFont>
    <p:embeddedFont>
      <p:font typeface="Bebas Neue" panose="020B0604020202020204" charset="0"/>
      <p:regular r:id="rId55"/>
    </p:embeddedFont>
    <p:embeddedFont>
      <p:font typeface="Poppins" panose="020B060402020202020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03" autoAdjust="0"/>
  </p:normalViewPr>
  <p:slideViewPr>
    <p:cSldViewPr>
      <p:cViewPr>
        <p:scale>
          <a:sx n="75" d="100"/>
          <a:sy n="75" d="100"/>
        </p:scale>
        <p:origin x="-1016" y="-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82654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d4e97ef0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d4e97ef0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3c796fe8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3c796fe8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3c796fe8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3c796fe8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3c796fe8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3c796fe8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3c796fe8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3c796fe8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3c796fe8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3c796fe8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3c796fe8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3c796fe8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3c796fe8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3c796fe8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3c796fe8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3c796fe8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3c796fe8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3c796fe8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departmen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checksheet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formatnya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.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checksheet</a:t>
            </a: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44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da052de2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da052de2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da052de2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da052de2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3c796fe8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3c796fe8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3c796fe8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3c796fe8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departmen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checksheet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formatnya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.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checksheet</a:t>
            </a: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44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da052de2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da052de2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da052de2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da052de2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926475" y="1039950"/>
            <a:ext cx="4649100" cy="19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 hasCustomPrompt="1"/>
          </p:nvPr>
        </p:nvSpPr>
        <p:spPr>
          <a:xfrm>
            <a:off x="3321475" y="1384463"/>
            <a:ext cx="5109300" cy="15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>
            <a:spLocks noGrp="1"/>
          </p:cNvSpPr>
          <p:nvPr>
            <p:ph type="subTitle" idx="1"/>
          </p:nvPr>
        </p:nvSpPr>
        <p:spPr>
          <a:xfrm>
            <a:off x="3321475" y="3187388"/>
            <a:ext cx="5109300" cy="3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1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6268075" y="4219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5130775" y="455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1772463" y="2012990"/>
            <a:ext cx="2638500" cy="52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3"/>
          </p:nvPr>
        </p:nvSpPr>
        <p:spPr>
          <a:xfrm>
            <a:off x="5474937" y="2012990"/>
            <a:ext cx="2638500" cy="52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 hasCustomPrompt="1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5" hasCustomPrompt="1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7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8"/>
          </p:nvPr>
        </p:nvSpPr>
        <p:spPr>
          <a:xfrm>
            <a:off x="1772463" y="3419940"/>
            <a:ext cx="2638500" cy="52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9"/>
          </p:nvPr>
        </p:nvSpPr>
        <p:spPr>
          <a:xfrm>
            <a:off x="5474937" y="3061675"/>
            <a:ext cx="26385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3"/>
          </p:nvPr>
        </p:nvSpPr>
        <p:spPr>
          <a:xfrm>
            <a:off x="5474937" y="3419940"/>
            <a:ext cx="2638500" cy="52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4" hasCustomPrompt="1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5" hasCustomPrompt="1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713225" y="1584850"/>
            <a:ext cx="43386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1"/>
          </p:nvPr>
        </p:nvSpPr>
        <p:spPr>
          <a:xfrm>
            <a:off x="713225" y="2922025"/>
            <a:ext cx="4338600" cy="6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4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-3706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7406975" y="-9512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969750" y="3381325"/>
            <a:ext cx="3345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969750" y="1405475"/>
            <a:ext cx="7204500" cy="15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713225" y="1376788"/>
            <a:ext cx="2865300" cy="8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713225" y="2753300"/>
            <a:ext cx="2865300" cy="10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6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7093500" y="-8059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8176100" y="22927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4608363" y="1706900"/>
            <a:ext cx="286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1"/>
          </p:nvPr>
        </p:nvSpPr>
        <p:spPr>
          <a:xfrm>
            <a:off x="4608363" y="2692650"/>
            <a:ext cx="2865300" cy="10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7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-994650" y="-68350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7603575" y="372095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6743375" y="42722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1015650" y="3490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1949025" y="1572175"/>
            <a:ext cx="286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1"/>
          </p:nvPr>
        </p:nvSpPr>
        <p:spPr>
          <a:xfrm>
            <a:off x="1949025" y="2557925"/>
            <a:ext cx="2865300" cy="10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8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713225" y="1456500"/>
            <a:ext cx="3519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title" idx="2"/>
          </p:nvPr>
        </p:nvSpPr>
        <p:spPr>
          <a:xfrm>
            <a:off x="4911425" y="1456500"/>
            <a:ext cx="3519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1"/>
          </p:nvPr>
        </p:nvSpPr>
        <p:spPr>
          <a:xfrm>
            <a:off x="4911425" y="1965600"/>
            <a:ext cx="3519300" cy="22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3"/>
          </p:nvPr>
        </p:nvSpPr>
        <p:spPr>
          <a:xfrm>
            <a:off x="713225" y="1965600"/>
            <a:ext cx="3519300" cy="22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9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4572000" y="1355075"/>
            <a:ext cx="2547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title" idx="2"/>
          </p:nvPr>
        </p:nvSpPr>
        <p:spPr>
          <a:xfrm>
            <a:off x="4572000" y="2836825"/>
            <a:ext cx="2547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1"/>
          </p:nvPr>
        </p:nvSpPr>
        <p:spPr>
          <a:xfrm>
            <a:off x="4572000" y="3193525"/>
            <a:ext cx="2547300" cy="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3"/>
          </p:nvPr>
        </p:nvSpPr>
        <p:spPr>
          <a:xfrm>
            <a:off x="4572000" y="1711775"/>
            <a:ext cx="2547300" cy="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 idx="4"/>
          </p:nvPr>
        </p:nvSpPr>
        <p:spPr>
          <a:xfrm>
            <a:off x="4572000" y="539500"/>
            <a:ext cx="38586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2221675"/>
            <a:ext cx="43878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982925"/>
            <a:ext cx="1126200" cy="8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225" y="2899550"/>
            <a:ext cx="2369400" cy="5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1765025" y="1571750"/>
            <a:ext cx="2393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1"/>
          </p:nvPr>
        </p:nvSpPr>
        <p:spPr>
          <a:xfrm>
            <a:off x="1765025" y="1928450"/>
            <a:ext cx="23937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title" idx="2"/>
          </p:nvPr>
        </p:nvSpPr>
        <p:spPr>
          <a:xfrm>
            <a:off x="3901039" y="3122750"/>
            <a:ext cx="2393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3"/>
          </p:nvPr>
        </p:nvSpPr>
        <p:spPr>
          <a:xfrm>
            <a:off x="3901044" y="3479450"/>
            <a:ext cx="23937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title" idx="4"/>
          </p:nvPr>
        </p:nvSpPr>
        <p:spPr>
          <a:xfrm>
            <a:off x="6037014" y="1571750"/>
            <a:ext cx="2393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5"/>
          </p:nvPr>
        </p:nvSpPr>
        <p:spPr>
          <a:xfrm>
            <a:off x="6037024" y="1928450"/>
            <a:ext cx="23937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1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6981300" y="46547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8430775" y="41364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2145808" y="1635275"/>
            <a:ext cx="2139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2145808" y="1991975"/>
            <a:ext cx="2139000" cy="5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title" idx="2"/>
          </p:nvPr>
        </p:nvSpPr>
        <p:spPr>
          <a:xfrm>
            <a:off x="5910993" y="1635275"/>
            <a:ext cx="2139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subTitle" idx="3"/>
          </p:nvPr>
        </p:nvSpPr>
        <p:spPr>
          <a:xfrm>
            <a:off x="5910986" y="1991975"/>
            <a:ext cx="2139000" cy="5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title" idx="4"/>
          </p:nvPr>
        </p:nvSpPr>
        <p:spPr>
          <a:xfrm>
            <a:off x="2145808" y="3068675"/>
            <a:ext cx="2139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5"/>
          </p:nvPr>
        </p:nvSpPr>
        <p:spPr>
          <a:xfrm>
            <a:off x="2145808" y="3425375"/>
            <a:ext cx="2139000" cy="5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title" idx="6"/>
          </p:nvPr>
        </p:nvSpPr>
        <p:spPr>
          <a:xfrm>
            <a:off x="5910993" y="3068675"/>
            <a:ext cx="2139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7"/>
          </p:nvPr>
        </p:nvSpPr>
        <p:spPr>
          <a:xfrm>
            <a:off x="5910986" y="3425375"/>
            <a:ext cx="2139000" cy="5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 idx="8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6634050" y="46085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2138151" y="1291150"/>
            <a:ext cx="2154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ubTitle" idx="1"/>
          </p:nvPr>
        </p:nvSpPr>
        <p:spPr>
          <a:xfrm>
            <a:off x="2138163" y="1647850"/>
            <a:ext cx="21543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title" idx="2"/>
          </p:nvPr>
        </p:nvSpPr>
        <p:spPr>
          <a:xfrm>
            <a:off x="5903326" y="1291138"/>
            <a:ext cx="2154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ubTitle" idx="3"/>
          </p:nvPr>
        </p:nvSpPr>
        <p:spPr>
          <a:xfrm>
            <a:off x="5903338" y="1647838"/>
            <a:ext cx="21543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title" idx="4"/>
          </p:nvPr>
        </p:nvSpPr>
        <p:spPr>
          <a:xfrm>
            <a:off x="2138151" y="2419150"/>
            <a:ext cx="2154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subTitle" idx="5"/>
          </p:nvPr>
        </p:nvSpPr>
        <p:spPr>
          <a:xfrm>
            <a:off x="2138163" y="2775850"/>
            <a:ext cx="21543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title" idx="6"/>
          </p:nvPr>
        </p:nvSpPr>
        <p:spPr>
          <a:xfrm>
            <a:off x="5903326" y="2419138"/>
            <a:ext cx="2154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7"/>
          </p:nvPr>
        </p:nvSpPr>
        <p:spPr>
          <a:xfrm>
            <a:off x="5903338" y="2775838"/>
            <a:ext cx="21543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title" idx="8"/>
          </p:nvPr>
        </p:nvSpPr>
        <p:spPr>
          <a:xfrm>
            <a:off x="2138151" y="3547150"/>
            <a:ext cx="2154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9"/>
          </p:nvPr>
        </p:nvSpPr>
        <p:spPr>
          <a:xfrm>
            <a:off x="2138163" y="3903850"/>
            <a:ext cx="21543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title" idx="13"/>
          </p:nvPr>
        </p:nvSpPr>
        <p:spPr>
          <a:xfrm>
            <a:off x="5903326" y="3547138"/>
            <a:ext cx="21543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14"/>
          </p:nvPr>
        </p:nvSpPr>
        <p:spPr>
          <a:xfrm>
            <a:off x="5903338" y="3903838"/>
            <a:ext cx="21543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>
            <a:spLocks noGrp="1"/>
          </p:cNvSpPr>
          <p:nvPr>
            <p:ph type="title" hasCustomPrompt="1"/>
          </p:nvPr>
        </p:nvSpPr>
        <p:spPr>
          <a:xfrm>
            <a:off x="941825" y="1041350"/>
            <a:ext cx="3723600" cy="6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1"/>
          </p:nvPr>
        </p:nvSpPr>
        <p:spPr>
          <a:xfrm>
            <a:off x="941825" y="1971450"/>
            <a:ext cx="37236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title" idx="2" hasCustomPrompt="1"/>
          </p:nvPr>
        </p:nvSpPr>
        <p:spPr>
          <a:xfrm>
            <a:off x="941825" y="2788450"/>
            <a:ext cx="3723600" cy="6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3"/>
          </p:nvPr>
        </p:nvSpPr>
        <p:spPr>
          <a:xfrm>
            <a:off x="941825" y="3718550"/>
            <a:ext cx="37236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2" name="Google Shape;182;p24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4"/>
          <p:cNvSpPr/>
          <p:nvPr/>
        </p:nvSpPr>
        <p:spPr>
          <a:xfrm>
            <a:off x="-1335175" y="41784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5725350" y="-95150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>
            <a:spLocks noGrp="1"/>
          </p:cNvSpPr>
          <p:nvPr>
            <p:ph type="title" hasCustomPrompt="1"/>
          </p:nvPr>
        </p:nvSpPr>
        <p:spPr>
          <a:xfrm>
            <a:off x="2323344" y="1200050"/>
            <a:ext cx="10146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8" name="Google Shape;188;p25"/>
          <p:cNvSpPr txBox="1">
            <a:spLocks noGrp="1"/>
          </p:cNvSpPr>
          <p:nvPr>
            <p:ph type="title" idx="2"/>
          </p:nvPr>
        </p:nvSpPr>
        <p:spPr>
          <a:xfrm>
            <a:off x="2323344" y="1830650"/>
            <a:ext cx="21801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subTitle" idx="1"/>
          </p:nvPr>
        </p:nvSpPr>
        <p:spPr>
          <a:xfrm>
            <a:off x="2323344" y="2187350"/>
            <a:ext cx="2180100" cy="5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title" idx="3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4" hasCustomPrompt="1"/>
          </p:nvPr>
        </p:nvSpPr>
        <p:spPr>
          <a:xfrm>
            <a:off x="6250644" y="1200050"/>
            <a:ext cx="10146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2" name="Google Shape;192;p25"/>
          <p:cNvSpPr txBox="1">
            <a:spLocks noGrp="1"/>
          </p:cNvSpPr>
          <p:nvPr>
            <p:ph type="title" idx="5"/>
          </p:nvPr>
        </p:nvSpPr>
        <p:spPr>
          <a:xfrm>
            <a:off x="6250644" y="1830650"/>
            <a:ext cx="21801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ubTitle" idx="6"/>
          </p:nvPr>
        </p:nvSpPr>
        <p:spPr>
          <a:xfrm>
            <a:off x="6250644" y="2187350"/>
            <a:ext cx="2180100" cy="5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title" idx="7" hasCustomPrompt="1"/>
          </p:nvPr>
        </p:nvSpPr>
        <p:spPr>
          <a:xfrm>
            <a:off x="2323344" y="2956325"/>
            <a:ext cx="10146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5" name="Google Shape;195;p25"/>
          <p:cNvSpPr txBox="1">
            <a:spLocks noGrp="1"/>
          </p:cNvSpPr>
          <p:nvPr>
            <p:ph type="title" idx="8"/>
          </p:nvPr>
        </p:nvSpPr>
        <p:spPr>
          <a:xfrm>
            <a:off x="2323344" y="3586925"/>
            <a:ext cx="21801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subTitle" idx="9"/>
          </p:nvPr>
        </p:nvSpPr>
        <p:spPr>
          <a:xfrm>
            <a:off x="2323344" y="3943625"/>
            <a:ext cx="2180100" cy="5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title" idx="13" hasCustomPrompt="1"/>
          </p:nvPr>
        </p:nvSpPr>
        <p:spPr>
          <a:xfrm>
            <a:off x="6250644" y="2956325"/>
            <a:ext cx="10146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8" name="Google Shape;198;p25"/>
          <p:cNvSpPr txBox="1">
            <a:spLocks noGrp="1"/>
          </p:cNvSpPr>
          <p:nvPr>
            <p:ph type="title" idx="14"/>
          </p:nvPr>
        </p:nvSpPr>
        <p:spPr>
          <a:xfrm>
            <a:off x="6250644" y="3586925"/>
            <a:ext cx="21801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subTitle" idx="15"/>
          </p:nvPr>
        </p:nvSpPr>
        <p:spPr>
          <a:xfrm>
            <a:off x="6250644" y="3943625"/>
            <a:ext cx="2180100" cy="5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5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8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8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13225" y="3093025"/>
            <a:ext cx="38589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044" scaled="0"/>
        </a:gra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267638" y="2711350"/>
            <a:ext cx="294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2"/>
          </p:nvPr>
        </p:nvSpPr>
        <p:spPr>
          <a:xfrm>
            <a:off x="4933895" y="2711350"/>
            <a:ext cx="294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4933895" y="3068050"/>
            <a:ext cx="2942400" cy="10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1267638" y="3068050"/>
            <a:ext cx="2942400" cy="10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3372600" y="838625"/>
            <a:ext cx="4104600" cy="8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3372600" y="2233671"/>
            <a:ext cx="4104600" cy="20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-777475" y="-9512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-308275" y="142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8900732" scaled="0"/>
        </a:gra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915300" y="1481575"/>
            <a:ext cx="4515600" cy="18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289325" y="-10467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338275" y="1415713"/>
            <a:ext cx="5092500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338275" y="2543688"/>
            <a:ext cx="5092500" cy="11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904525" y="1831800"/>
            <a:ext cx="4698300" cy="46989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2580750" y="393662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-390175" y="1831800"/>
            <a:ext cx="856500" cy="856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713225" y="2508375"/>
            <a:ext cx="2260500" cy="18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4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checksheet/hom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p30"/>
          <p:cNvCxnSpPr/>
          <p:nvPr/>
        </p:nvCxnSpPr>
        <p:spPr>
          <a:xfrm>
            <a:off x="467544" y="2571750"/>
            <a:ext cx="1512168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" name="Google Shape;230;p30"/>
          <p:cNvSpPr/>
          <p:nvPr/>
        </p:nvSpPr>
        <p:spPr>
          <a:xfrm>
            <a:off x="7096000" y="382565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0"/>
          <p:cNvSpPr/>
          <p:nvPr/>
        </p:nvSpPr>
        <p:spPr>
          <a:xfrm>
            <a:off x="7707775" y="31653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627534"/>
            <a:ext cx="5496383" cy="3024336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34" name="Google Shape;234;p30"/>
          <p:cNvSpPr/>
          <p:nvPr/>
        </p:nvSpPr>
        <p:spPr>
          <a:xfrm>
            <a:off x="-1081350" y="-6356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2361550" y="5395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28;p30"/>
          <p:cNvSpPr txBox="1">
            <a:spLocks/>
          </p:cNvSpPr>
          <p:nvPr/>
        </p:nvSpPr>
        <p:spPr>
          <a:xfrm>
            <a:off x="395536" y="2733804"/>
            <a:ext cx="3384376" cy="636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37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 lang="de-DE" sz="2800" dirty="0">
              <a:solidFill>
                <a:schemeClr val="accent2"/>
              </a:solidFill>
            </a:endParaRPr>
          </a:p>
          <a:p>
            <a:r>
              <a:rPr lang="de-DE" sz="1800" dirty="0">
                <a:solidFill>
                  <a:schemeClr val="accent2"/>
                </a:solidFill>
              </a:rPr>
              <a:t>Arief Riski Indra Pratama</a:t>
            </a:r>
          </a:p>
          <a:p>
            <a:r>
              <a:rPr lang="de-DE" sz="1800" dirty="0">
                <a:solidFill>
                  <a:schemeClr val="accent2"/>
                </a:solidFill>
              </a:rPr>
              <a:t>Luky Mulana</a:t>
            </a:r>
            <a:endParaRPr lang="de-DE" sz="1800" dirty="0">
              <a:solidFill>
                <a:schemeClr val="lt2"/>
              </a:solidFill>
            </a:endParaRPr>
          </a:p>
        </p:txBody>
      </p:sp>
      <p:sp>
        <p:nvSpPr>
          <p:cNvPr id="17" name="Google Shape;228;p30"/>
          <p:cNvSpPr txBox="1">
            <a:spLocks/>
          </p:cNvSpPr>
          <p:nvPr/>
        </p:nvSpPr>
        <p:spPr>
          <a:xfrm>
            <a:off x="395536" y="1347615"/>
            <a:ext cx="5184576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37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sz="2400" dirty="0" err="1">
                <a:solidFill>
                  <a:schemeClr val="accent2"/>
                </a:solidFill>
              </a:rPr>
              <a:t>Sistem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 err="1">
                <a:solidFill>
                  <a:schemeClr val="accent2"/>
                </a:solidFill>
              </a:rPr>
              <a:t>Pembuatan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</a:p>
          <a:p>
            <a:r>
              <a:rPr lang="en-US" sz="2400" dirty="0" err="1">
                <a:solidFill>
                  <a:schemeClr val="accent2"/>
                </a:solidFill>
              </a:rPr>
              <a:t>Checksheet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 err="1">
                <a:solidFill>
                  <a:schemeClr val="accent2"/>
                </a:solidFill>
              </a:rPr>
              <a:t>Dinamis</a:t>
            </a:r>
            <a:endParaRPr lang="en-US" sz="2400" dirty="0">
              <a:solidFill>
                <a:schemeClr val="accent2"/>
              </a:solidFill>
            </a:endParaRPr>
          </a:p>
          <a:p>
            <a:r>
              <a:rPr lang="en-GB" sz="2200" dirty="0" err="1">
                <a:solidFill>
                  <a:schemeClr val="accent2"/>
                </a:solidFill>
              </a:rPr>
              <a:t>Magang</a:t>
            </a:r>
            <a:r>
              <a:rPr lang="en-GB" sz="2200" dirty="0">
                <a:solidFill>
                  <a:schemeClr val="accent2"/>
                </a:solidFill>
              </a:rPr>
              <a:t> </a:t>
            </a:r>
            <a:r>
              <a:rPr lang="en-GB" sz="2200" dirty="0" err="1">
                <a:solidFill>
                  <a:schemeClr val="accent2"/>
                </a:solidFill>
              </a:rPr>
              <a:t>Divisi</a:t>
            </a:r>
            <a:r>
              <a:rPr lang="en-GB" sz="2200" dirty="0">
                <a:solidFill>
                  <a:schemeClr val="accent2"/>
                </a:solidFill>
              </a:rPr>
              <a:t> </a:t>
            </a:r>
            <a:r>
              <a:rPr lang="en-GB" sz="2200" b="1" i="1" dirty="0">
                <a:solidFill>
                  <a:schemeClr val="accent2"/>
                </a:solidFill>
              </a:rPr>
              <a:t>MIS</a:t>
            </a:r>
            <a:endParaRPr lang="en-US" sz="2200" b="1" i="1" dirty="0">
              <a:solidFill>
                <a:schemeClr val="lt2"/>
              </a:solidFill>
            </a:endParaRPr>
          </a:p>
        </p:txBody>
      </p:sp>
      <p:sp>
        <p:nvSpPr>
          <p:cNvPr id="232" name="Google Shape;232;p30"/>
          <p:cNvSpPr/>
          <p:nvPr/>
        </p:nvSpPr>
        <p:spPr>
          <a:xfrm>
            <a:off x="8287406" y="325544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0;p31"/>
          <p:cNvSpPr txBox="1">
            <a:spLocks noGrp="1"/>
          </p:cNvSpPr>
          <p:nvPr>
            <p:ph type="title"/>
          </p:nvPr>
        </p:nvSpPr>
        <p:spPr>
          <a:xfrm>
            <a:off x="1187624" y="978302"/>
            <a:ext cx="3744416" cy="5804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000" dirty="0" err="1">
                <a:solidFill>
                  <a:schemeClr val="bg1">
                    <a:lumMod val="10000"/>
                  </a:schemeClr>
                </a:solidFill>
              </a:rPr>
              <a:t>Urgensi</a:t>
            </a:r>
            <a:r>
              <a:rPr lang="en-US" sz="3000" dirty="0">
                <a:solidFill>
                  <a:schemeClr val="bg1">
                    <a:lumMod val="10000"/>
                  </a:schemeClr>
                </a:solidFill>
              </a:rPr>
              <a:t> Project</a:t>
            </a:r>
          </a:p>
        </p:txBody>
      </p:sp>
      <p:sp>
        <p:nvSpPr>
          <p:cNvPr id="5" name="Google Shape;241;p31"/>
          <p:cNvSpPr txBox="1">
            <a:spLocks noGrp="1"/>
          </p:cNvSpPr>
          <p:nvPr>
            <p:ph type="subTitle" idx="1"/>
          </p:nvPr>
        </p:nvSpPr>
        <p:spPr>
          <a:xfrm>
            <a:off x="1187624" y="1818045"/>
            <a:ext cx="7200800" cy="1951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en-US" dirty="0" smtClean="0"/>
              <a:t>Workshop </a:t>
            </a:r>
            <a:r>
              <a:rPr lang="en-US" dirty="0" err="1" smtClean="0"/>
              <a:t>sulit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Input Job Order, </a:t>
            </a:r>
            <a:r>
              <a:rPr lang="en-US" dirty="0" err="1" smtClean="0"/>
              <a:t>Schedulling</a:t>
            </a:r>
            <a:r>
              <a:rPr lang="en-US" dirty="0" smtClean="0"/>
              <a:t> </a:t>
            </a:r>
            <a:r>
              <a:rPr lang="en-US" dirty="0" err="1" smtClean="0"/>
              <a:t>mesin</a:t>
            </a:r>
            <a:r>
              <a:rPr lang="en-US" dirty="0" smtClean="0"/>
              <a:t>, Reporting </a:t>
            </a:r>
            <a:r>
              <a:rPr lang="en-US" dirty="0" err="1" smtClean="0"/>
              <a:t>bulanan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manual.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en-US" dirty="0" smtClean="0"/>
              <a:t>Approval manual yang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kertas</a:t>
            </a:r>
            <a:r>
              <a:rPr lang="en-US" dirty="0" smtClean="0"/>
              <a:t> </a:t>
            </a:r>
            <a:r>
              <a:rPr lang="en-US" dirty="0" err="1" smtClean="0"/>
              <a:t>beresiko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hilang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rusak</a:t>
            </a:r>
            <a:r>
              <a:rPr lang="en-US" dirty="0" smtClean="0"/>
              <a:t>.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en-US" dirty="0" err="1" smtClean="0"/>
              <a:t>Departement</a:t>
            </a:r>
            <a:r>
              <a:rPr lang="en-US" dirty="0" smtClean="0"/>
              <a:t> lain </a:t>
            </a:r>
            <a:r>
              <a:rPr lang="en-US" dirty="0" err="1" smtClean="0"/>
              <a:t>butuh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memonitoring</a:t>
            </a:r>
            <a:r>
              <a:rPr lang="en-US" dirty="0" smtClean="0"/>
              <a:t> order </a:t>
            </a:r>
            <a:r>
              <a:rPr lang="en-US" dirty="0" err="1" smtClean="0"/>
              <a:t>reparasi</a:t>
            </a:r>
            <a:r>
              <a:rPr lang="en-US" dirty="0" smtClean="0"/>
              <a:t>.</a:t>
            </a:r>
            <a:endParaRPr dirty="0"/>
          </a:p>
        </p:txBody>
      </p:sp>
      <p:cxnSp>
        <p:nvCxnSpPr>
          <p:cNvPr id="6" name="Google Shape;243;p31"/>
          <p:cNvCxnSpPr/>
          <p:nvPr/>
        </p:nvCxnSpPr>
        <p:spPr>
          <a:xfrm>
            <a:off x="1296574" y="1626374"/>
            <a:ext cx="1645332" cy="1171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4659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/>
          <p:nvPr/>
        </p:nvSpPr>
        <p:spPr>
          <a:xfrm>
            <a:off x="6472350" y="43799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2"/>
          <p:cNvSpPr/>
          <p:nvPr/>
        </p:nvSpPr>
        <p:spPr>
          <a:xfrm>
            <a:off x="6940063" y="36156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2"/>
          <p:cNvSpPr/>
          <p:nvPr/>
        </p:nvSpPr>
        <p:spPr>
          <a:xfrm>
            <a:off x="-928950" y="-964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2"/>
          <p:cNvSpPr/>
          <p:nvPr/>
        </p:nvSpPr>
        <p:spPr>
          <a:xfrm>
            <a:off x="7967400" y="324797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40;p31"/>
          <p:cNvSpPr txBox="1">
            <a:spLocks noGrp="1"/>
          </p:cNvSpPr>
          <p:nvPr>
            <p:ph type="title"/>
          </p:nvPr>
        </p:nvSpPr>
        <p:spPr>
          <a:xfrm>
            <a:off x="1473232" y="195486"/>
            <a:ext cx="3744416" cy="5804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Keadaan saat ini</a:t>
            </a:r>
            <a:endParaRPr sz="3200" dirty="0"/>
          </a:p>
        </p:txBody>
      </p:sp>
      <p:cxnSp>
        <p:nvCxnSpPr>
          <p:cNvPr id="9" name="Google Shape;243;p31"/>
          <p:cNvCxnSpPr/>
          <p:nvPr/>
        </p:nvCxnSpPr>
        <p:spPr>
          <a:xfrm>
            <a:off x="1547664" y="1389027"/>
            <a:ext cx="1645332" cy="1171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77" y="795396"/>
            <a:ext cx="4773982" cy="30107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759" y="1879823"/>
            <a:ext cx="3736958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2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/>
          <p:nvPr/>
        </p:nvSpPr>
        <p:spPr>
          <a:xfrm>
            <a:off x="6472350" y="43799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2"/>
          <p:cNvSpPr/>
          <p:nvPr/>
        </p:nvSpPr>
        <p:spPr>
          <a:xfrm>
            <a:off x="7078442" y="221171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2"/>
          <p:cNvSpPr/>
          <p:nvPr/>
        </p:nvSpPr>
        <p:spPr>
          <a:xfrm>
            <a:off x="-928950" y="-964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2"/>
          <p:cNvSpPr/>
          <p:nvPr/>
        </p:nvSpPr>
        <p:spPr>
          <a:xfrm>
            <a:off x="7967400" y="324797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0;p31"/>
          <p:cNvSpPr txBox="1">
            <a:spLocks/>
          </p:cNvSpPr>
          <p:nvPr/>
        </p:nvSpPr>
        <p:spPr>
          <a:xfrm>
            <a:off x="1619672" y="718311"/>
            <a:ext cx="3744416" cy="580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kedepan</a:t>
            </a:r>
            <a:endParaRPr lang="en-US" dirty="0"/>
          </a:p>
        </p:txBody>
      </p:sp>
      <p:sp>
        <p:nvSpPr>
          <p:cNvPr id="11" name="Google Shape;241;p31"/>
          <p:cNvSpPr txBox="1">
            <a:spLocks/>
          </p:cNvSpPr>
          <p:nvPr/>
        </p:nvSpPr>
        <p:spPr>
          <a:xfrm>
            <a:off x="1310680" y="1611133"/>
            <a:ext cx="5629383" cy="2087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342900" lvl="0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en-US" dirty="0" err="1"/>
              <a:t>Pemesanan</a:t>
            </a:r>
            <a:r>
              <a:rPr lang="en-US" dirty="0"/>
              <a:t> </a:t>
            </a:r>
            <a:r>
              <a:rPr lang="en-US" dirty="0" err="1"/>
              <a:t>reparasi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 </a:t>
            </a:r>
            <a:r>
              <a:rPr lang="en-US" dirty="0" err="1" smtClean="0"/>
              <a:t>dibuat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digital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memonitoring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realtime</a:t>
            </a:r>
            <a:r>
              <a:rPr lang="en-US" dirty="0" smtClean="0"/>
              <a:t>.</a:t>
            </a:r>
            <a:endParaRPr lang="en-US" dirty="0"/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en-US" dirty="0"/>
              <a:t>Approval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dibuat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digital.</a:t>
            </a:r>
            <a:endParaRPr lang="en-US" dirty="0"/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AutoNum type="arabicPeriod"/>
            </a:pPr>
            <a:r>
              <a:rPr lang="en-US" dirty="0"/>
              <a:t>Input job </a:t>
            </a:r>
            <a:r>
              <a:rPr lang="en-US" dirty="0" smtClean="0"/>
              <a:t>order,</a:t>
            </a:r>
            <a:r>
              <a:rPr lang="en-US" dirty="0"/>
              <a:t> Scheduling</a:t>
            </a:r>
            <a:r>
              <a:rPr lang="en-US" dirty="0" smtClean="0"/>
              <a:t> </a:t>
            </a:r>
            <a:r>
              <a:rPr lang="en-US" dirty="0" err="1"/>
              <a:t>dan</a:t>
            </a:r>
            <a:r>
              <a:rPr lang="en-US" dirty="0"/>
              <a:t> Reporting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digital.</a:t>
            </a:r>
            <a:endParaRPr lang="en-US" dirty="0"/>
          </a:p>
        </p:txBody>
      </p:sp>
      <p:cxnSp>
        <p:nvCxnSpPr>
          <p:cNvPr id="12" name="Google Shape;243;p31"/>
          <p:cNvCxnSpPr/>
          <p:nvPr/>
        </p:nvCxnSpPr>
        <p:spPr>
          <a:xfrm>
            <a:off x="1691680" y="1438391"/>
            <a:ext cx="1645332" cy="1171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49;p32"/>
          <p:cNvSpPr/>
          <p:nvPr/>
        </p:nvSpPr>
        <p:spPr>
          <a:xfrm>
            <a:off x="7113074" y="3507854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49;p32"/>
          <p:cNvSpPr/>
          <p:nvPr/>
        </p:nvSpPr>
        <p:spPr>
          <a:xfrm>
            <a:off x="8244408" y="217361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69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57;p33"/>
          <p:cNvSpPr txBox="1">
            <a:spLocks/>
          </p:cNvSpPr>
          <p:nvPr/>
        </p:nvSpPr>
        <p:spPr>
          <a:xfrm>
            <a:off x="2051720" y="339502"/>
            <a:ext cx="4176464" cy="5040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dirty="0">
                <a:latin typeface="Poppins SemiBold" panose="020B0604020202020204" charset="0"/>
                <a:cs typeface="Poppins SemiBold" panose="020B0604020202020204" charset="0"/>
              </a:rPr>
              <a:t>Project Activity Plan</a:t>
            </a:r>
          </a:p>
        </p:txBody>
      </p:sp>
      <p:cxnSp>
        <p:nvCxnSpPr>
          <p:cNvPr id="4" name="Google Shape;260;p33"/>
          <p:cNvCxnSpPr/>
          <p:nvPr/>
        </p:nvCxnSpPr>
        <p:spPr>
          <a:xfrm>
            <a:off x="3238152" y="843558"/>
            <a:ext cx="1803600" cy="1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49;p32"/>
          <p:cNvSpPr/>
          <p:nvPr/>
        </p:nvSpPr>
        <p:spPr>
          <a:xfrm>
            <a:off x="-468560" y="-308570"/>
            <a:ext cx="1389112" cy="1389112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49;p32"/>
          <p:cNvSpPr/>
          <p:nvPr/>
        </p:nvSpPr>
        <p:spPr>
          <a:xfrm>
            <a:off x="8532440" y="1707654"/>
            <a:ext cx="1389112" cy="1389112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124342"/>
            <a:ext cx="6984776" cy="37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9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2339752" y="267494"/>
            <a:ext cx="2304256" cy="576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PROGRESS</a:t>
            </a:r>
            <a:endParaRPr dirty="0"/>
          </a:p>
        </p:txBody>
      </p:sp>
      <p:sp>
        <p:nvSpPr>
          <p:cNvPr id="293" name="Google Shape;293;p37"/>
          <p:cNvSpPr/>
          <p:nvPr/>
        </p:nvSpPr>
        <p:spPr>
          <a:xfrm>
            <a:off x="1822925" y="21364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4" name="Google Shape;294;p37"/>
          <p:cNvCxnSpPr/>
          <p:nvPr/>
        </p:nvCxnSpPr>
        <p:spPr>
          <a:xfrm>
            <a:off x="2483768" y="843558"/>
            <a:ext cx="1803600" cy="1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9582"/>
            <a:ext cx="8208912" cy="3916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169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2339752" y="267494"/>
            <a:ext cx="2304256" cy="576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PROGRESS</a:t>
            </a:r>
            <a:endParaRPr dirty="0"/>
          </a:p>
        </p:txBody>
      </p:sp>
      <p:sp>
        <p:nvSpPr>
          <p:cNvPr id="293" name="Google Shape;293;p37"/>
          <p:cNvSpPr/>
          <p:nvPr/>
        </p:nvSpPr>
        <p:spPr>
          <a:xfrm>
            <a:off x="1822925" y="21364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4" name="Google Shape;294;p37"/>
          <p:cNvCxnSpPr/>
          <p:nvPr/>
        </p:nvCxnSpPr>
        <p:spPr>
          <a:xfrm>
            <a:off x="2483768" y="843558"/>
            <a:ext cx="1803600" cy="1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28" y="1131590"/>
            <a:ext cx="7632848" cy="362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671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2339752" y="267494"/>
            <a:ext cx="2304256" cy="576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PROGRESS</a:t>
            </a:r>
            <a:endParaRPr dirty="0"/>
          </a:p>
        </p:txBody>
      </p:sp>
      <p:sp>
        <p:nvSpPr>
          <p:cNvPr id="293" name="Google Shape;293;p37"/>
          <p:cNvSpPr/>
          <p:nvPr/>
        </p:nvSpPr>
        <p:spPr>
          <a:xfrm>
            <a:off x="1822925" y="21364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4" name="Google Shape;294;p37"/>
          <p:cNvCxnSpPr/>
          <p:nvPr/>
        </p:nvCxnSpPr>
        <p:spPr>
          <a:xfrm>
            <a:off x="2483768" y="843558"/>
            <a:ext cx="1803600" cy="1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160" y="72312"/>
            <a:ext cx="6064192" cy="480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9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2339752" y="267494"/>
            <a:ext cx="2304256" cy="576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PROGRESS</a:t>
            </a:r>
            <a:endParaRPr dirty="0"/>
          </a:p>
        </p:txBody>
      </p:sp>
      <p:sp>
        <p:nvSpPr>
          <p:cNvPr id="293" name="Google Shape;293;p37"/>
          <p:cNvSpPr/>
          <p:nvPr/>
        </p:nvSpPr>
        <p:spPr>
          <a:xfrm>
            <a:off x="1822925" y="21364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4" name="Google Shape;294;p37"/>
          <p:cNvCxnSpPr/>
          <p:nvPr/>
        </p:nvCxnSpPr>
        <p:spPr>
          <a:xfrm>
            <a:off x="2483768" y="843558"/>
            <a:ext cx="1803600" cy="1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059582"/>
            <a:ext cx="7585190" cy="335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7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2339752" y="267494"/>
            <a:ext cx="2304256" cy="576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PROGRESS</a:t>
            </a:r>
            <a:endParaRPr dirty="0"/>
          </a:p>
        </p:txBody>
      </p:sp>
      <p:sp>
        <p:nvSpPr>
          <p:cNvPr id="293" name="Google Shape;293;p37"/>
          <p:cNvSpPr/>
          <p:nvPr/>
        </p:nvSpPr>
        <p:spPr>
          <a:xfrm>
            <a:off x="1822925" y="21364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4" name="Google Shape;294;p37"/>
          <p:cNvCxnSpPr/>
          <p:nvPr/>
        </p:nvCxnSpPr>
        <p:spPr>
          <a:xfrm>
            <a:off x="2483768" y="843558"/>
            <a:ext cx="1803600" cy="1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40" y="123478"/>
            <a:ext cx="5895358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7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2339752" y="267494"/>
            <a:ext cx="2304256" cy="576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PROGRESS</a:t>
            </a:r>
            <a:endParaRPr dirty="0"/>
          </a:p>
        </p:txBody>
      </p:sp>
      <p:sp>
        <p:nvSpPr>
          <p:cNvPr id="293" name="Google Shape;293;p37"/>
          <p:cNvSpPr/>
          <p:nvPr/>
        </p:nvSpPr>
        <p:spPr>
          <a:xfrm>
            <a:off x="1822925" y="21364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4" name="Google Shape;294;p37"/>
          <p:cNvCxnSpPr/>
          <p:nvPr/>
        </p:nvCxnSpPr>
        <p:spPr>
          <a:xfrm>
            <a:off x="2483768" y="843558"/>
            <a:ext cx="1803600" cy="1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03598"/>
            <a:ext cx="8136057" cy="36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5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0;p31"/>
          <p:cNvSpPr txBox="1">
            <a:spLocks noGrp="1"/>
          </p:cNvSpPr>
          <p:nvPr>
            <p:ph type="title"/>
          </p:nvPr>
        </p:nvSpPr>
        <p:spPr>
          <a:xfrm>
            <a:off x="1187624" y="978302"/>
            <a:ext cx="3744416" cy="5804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bg1">
                    <a:lumMod val="10000"/>
                  </a:schemeClr>
                </a:solidFill>
              </a:rPr>
              <a:t>Latar Belakang</a:t>
            </a:r>
            <a:endParaRPr sz="3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Google Shape;241;p31"/>
          <p:cNvSpPr txBox="1">
            <a:spLocks noGrp="1"/>
          </p:cNvSpPr>
          <p:nvPr>
            <p:ph type="subTitle" idx="1"/>
          </p:nvPr>
        </p:nvSpPr>
        <p:spPr>
          <a:xfrm>
            <a:off x="1187624" y="1818045"/>
            <a:ext cx="7200800" cy="1951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Pada kondisi dilapangan, pemakaian checksheet masih menggunakan kertas, sehingga sulit untuk memantau checksheet secara </a:t>
            </a:r>
            <a:r>
              <a:rPr lang="en" i="1" dirty="0"/>
              <a:t>realtime</a:t>
            </a:r>
            <a:r>
              <a:rPr lang="en" dirty="0"/>
              <a:t>.  Oleh karenanya perlu dilakukan digitalisasi checksheet agar memudahkan dalam melakukan pengecekan dan bentuk checksheet dapat disesuaikan dengan kebutuhan setiap department.  </a:t>
            </a:r>
            <a:endParaRPr dirty="0"/>
          </a:p>
        </p:txBody>
      </p:sp>
      <p:cxnSp>
        <p:nvCxnSpPr>
          <p:cNvPr id="6" name="Google Shape;243;p31"/>
          <p:cNvCxnSpPr/>
          <p:nvPr/>
        </p:nvCxnSpPr>
        <p:spPr>
          <a:xfrm>
            <a:off x="1296574" y="1626374"/>
            <a:ext cx="1645332" cy="1171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50025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2339752" y="267494"/>
            <a:ext cx="2304256" cy="576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PROGRESS</a:t>
            </a:r>
            <a:endParaRPr dirty="0"/>
          </a:p>
        </p:txBody>
      </p:sp>
      <p:sp>
        <p:nvSpPr>
          <p:cNvPr id="293" name="Google Shape;293;p37"/>
          <p:cNvSpPr/>
          <p:nvPr/>
        </p:nvSpPr>
        <p:spPr>
          <a:xfrm>
            <a:off x="1822925" y="21364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4" name="Google Shape;294;p37"/>
          <p:cNvCxnSpPr/>
          <p:nvPr/>
        </p:nvCxnSpPr>
        <p:spPr>
          <a:xfrm>
            <a:off x="2483768" y="843558"/>
            <a:ext cx="1803600" cy="1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95486"/>
            <a:ext cx="6587082" cy="45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3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2339752" y="267494"/>
            <a:ext cx="2304256" cy="576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PROGRESS</a:t>
            </a:r>
            <a:endParaRPr dirty="0"/>
          </a:p>
        </p:txBody>
      </p:sp>
      <p:sp>
        <p:nvSpPr>
          <p:cNvPr id="293" name="Google Shape;293;p37"/>
          <p:cNvSpPr/>
          <p:nvPr/>
        </p:nvSpPr>
        <p:spPr>
          <a:xfrm>
            <a:off x="1822925" y="21364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4" name="Google Shape;294;p37"/>
          <p:cNvCxnSpPr/>
          <p:nvPr/>
        </p:nvCxnSpPr>
        <p:spPr>
          <a:xfrm>
            <a:off x="2483768" y="843558"/>
            <a:ext cx="1803600" cy="1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95486"/>
            <a:ext cx="6587082" cy="45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5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2339752" y="267494"/>
            <a:ext cx="2304256" cy="576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PROGRESS</a:t>
            </a:r>
            <a:endParaRPr dirty="0"/>
          </a:p>
        </p:txBody>
      </p:sp>
      <p:sp>
        <p:nvSpPr>
          <p:cNvPr id="293" name="Google Shape;293;p37"/>
          <p:cNvSpPr/>
          <p:nvPr/>
        </p:nvSpPr>
        <p:spPr>
          <a:xfrm>
            <a:off x="1822925" y="21364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4" name="Google Shape;294;p37"/>
          <p:cNvCxnSpPr/>
          <p:nvPr/>
        </p:nvCxnSpPr>
        <p:spPr>
          <a:xfrm>
            <a:off x="2483768" y="843558"/>
            <a:ext cx="1803600" cy="1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95495"/>
            <a:ext cx="7632848" cy="465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6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01402"/>
            <a:ext cx="6192688" cy="450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1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95486"/>
            <a:ext cx="5544616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0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83518"/>
            <a:ext cx="7568082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6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23478"/>
            <a:ext cx="5400600" cy="493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3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99542"/>
            <a:ext cx="8064896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97" y="49766"/>
            <a:ext cx="5184576" cy="50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3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25" y="987573"/>
            <a:ext cx="7156750" cy="316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84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0;p31"/>
          <p:cNvSpPr txBox="1">
            <a:spLocks noGrp="1"/>
          </p:cNvSpPr>
          <p:nvPr>
            <p:ph type="title"/>
          </p:nvPr>
        </p:nvSpPr>
        <p:spPr>
          <a:xfrm>
            <a:off x="1187624" y="978302"/>
            <a:ext cx="3744416" cy="5804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000" dirty="0" err="1">
                <a:solidFill>
                  <a:schemeClr val="bg1">
                    <a:lumMod val="10000"/>
                  </a:schemeClr>
                </a:solidFill>
              </a:rPr>
              <a:t>Urgensi</a:t>
            </a:r>
            <a:r>
              <a:rPr lang="en-US" sz="3000" dirty="0">
                <a:solidFill>
                  <a:schemeClr val="bg1">
                    <a:lumMod val="10000"/>
                  </a:schemeClr>
                </a:solidFill>
              </a:rPr>
              <a:t> Project</a:t>
            </a:r>
          </a:p>
        </p:txBody>
      </p:sp>
      <p:sp>
        <p:nvSpPr>
          <p:cNvPr id="5" name="Google Shape;241;p31"/>
          <p:cNvSpPr txBox="1">
            <a:spLocks noGrp="1"/>
          </p:cNvSpPr>
          <p:nvPr>
            <p:ph type="subTitle" idx="1"/>
          </p:nvPr>
        </p:nvSpPr>
        <p:spPr>
          <a:xfrm>
            <a:off x="1187624" y="1818045"/>
            <a:ext cx="7200800" cy="1951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Aft>
                <a:spcPts val="1000"/>
              </a:spcAft>
            </a:pP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departmen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checksheet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formatnya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.</a:t>
            </a:r>
            <a:endParaRPr dirty="0"/>
          </a:p>
        </p:txBody>
      </p:sp>
      <p:cxnSp>
        <p:nvCxnSpPr>
          <p:cNvPr id="6" name="Google Shape;243;p31"/>
          <p:cNvCxnSpPr/>
          <p:nvPr/>
        </p:nvCxnSpPr>
        <p:spPr>
          <a:xfrm>
            <a:off x="1296574" y="1626374"/>
            <a:ext cx="1645332" cy="1171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3180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82" y="123478"/>
            <a:ext cx="6263922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76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555526"/>
            <a:ext cx="8145981" cy="410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39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67494"/>
            <a:ext cx="5616624" cy="45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03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39502"/>
            <a:ext cx="7488832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67494"/>
            <a:ext cx="3930178" cy="45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03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99542"/>
            <a:ext cx="8244408" cy="377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51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747895"/>
            <a:ext cx="8172400" cy="370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15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843558"/>
            <a:ext cx="7337106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25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699542"/>
            <a:ext cx="7452320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82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83518"/>
            <a:ext cx="8301054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2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/>
          <p:nvPr/>
        </p:nvSpPr>
        <p:spPr>
          <a:xfrm>
            <a:off x="6472350" y="43799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2"/>
          <p:cNvSpPr/>
          <p:nvPr/>
        </p:nvSpPr>
        <p:spPr>
          <a:xfrm>
            <a:off x="6940063" y="36156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2"/>
          <p:cNvSpPr/>
          <p:nvPr/>
        </p:nvSpPr>
        <p:spPr>
          <a:xfrm>
            <a:off x="-928950" y="-964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2"/>
          <p:cNvSpPr/>
          <p:nvPr/>
        </p:nvSpPr>
        <p:spPr>
          <a:xfrm>
            <a:off x="7967400" y="324797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40;p31"/>
          <p:cNvSpPr txBox="1">
            <a:spLocks noGrp="1"/>
          </p:cNvSpPr>
          <p:nvPr>
            <p:ph type="title"/>
          </p:nvPr>
        </p:nvSpPr>
        <p:spPr>
          <a:xfrm>
            <a:off x="1466856" y="706255"/>
            <a:ext cx="3744416" cy="5804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Keadaan saat ini</a:t>
            </a:r>
            <a:endParaRPr sz="3200" dirty="0"/>
          </a:p>
        </p:txBody>
      </p:sp>
      <p:cxnSp>
        <p:nvCxnSpPr>
          <p:cNvPr id="9" name="Google Shape;243;p31"/>
          <p:cNvCxnSpPr/>
          <p:nvPr/>
        </p:nvCxnSpPr>
        <p:spPr>
          <a:xfrm>
            <a:off x="1547664" y="1389027"/>
            <a:ext cx="1645332" cy="1171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41;p31"/>
          <p:cNvSpPr txBox="1">
            <a:spLocks/>
          </p:cNvSpPr>
          <p:nvPr/>
        </p:nvSpPr>
        <p:spPr>
          <a:xfrm>
            <a:off x="1475656" y="1546713"/>
            <a:ext cx="4067514" cy="211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28600" indent="-2286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GB" dirty="0" err="1"/>
              <a:t>Setiap</a:t>
            </a:r>
            <a:r>
              <a:rPr lang="en-GB" dirty="0"/>
              <a:t> </a:t>
            </a:r>
            <a:r>
              <a:rPr lang="en-GB" dirty="0" err="1"/>
              <a:t>checksheet</a:t>
            </a:r>
            <a:r>
              <a:rPr lang="en-GB" dirty="0"/>
              <a:t> </a:t>
            </a:r>
            <a:r>
              <a:rPr lang="en-GB" dirty="0" err="1"/>
              <a:t>masih</a:t>
            </a:r>
            <a:r>
              <a:rPr lang="en-GB" dirty="0"/>
              <a:t> </a:t>
            </a:r>
            <a:r>
              <a:rPr lang="en-GB" dirty="0" err="1"/>
              <a:t>menggunakan</a:t>
            </a:r>
            <a:r>
              <a:rPr lang="en-GB" dirty="0"/>
              <a:t> </a:t>
            </a:r>
            <a:r>
              <a:rPr lang="en-GB" dirty="0" err="1"/>
              <a:t>kertas</a:t>
            </a:r>
            <a:endParaRPr lang="en-GB" dirty="0"/>
          </a:p>
          <a:p>
            <a:pPr marL="228600" indent="-2286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GB" dirty="0" err="1"/>
              <a:t>Checksheet</a:t>
            </a:r>
            <a:r>
              <a:rPr lang="en-GB" dirty="0"/>
              <a:t> </a:t>
            </a:r>
            <a:r>
              <a:rPr lang="en-GB" dirty="0" err="1"/>
              <a:t>rawan</a:t>
            </a:r>
            <a:r>
              <a:rPr lang="en-GB" dirty="0"/>
              <a:t> </a:t>
            </a:r>
            <a:r>
              <a:rPr lang="en-GB" dirty="0" err="1"/>
              <a:t>hilang</a:t>
            </a:r>
            <a:r>
              <a:rPr lang="en-GB" dirty="0"/>
              <a:t>/</a:t>
            </a:r>
            <a:r>
              <a:rPr lang="en-GB" dirty="0" err="1"/>
              <a:t>rusak</a:t>
            </a:r>
            <a:endParaRPr lang="en-GB" dirty="0"/>
          </a:p>
          <a:p>
            <a:pPr marL="228600" indent="-2286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GB" dirty="0" err="1"/>
              <a:t>Pemantauan</a:t>
            </a:r>
            <a:r>
              <a:rPr lang="en-GB" dirty="0"/>
              <a:t> </a:t>
            </a:r>
            <a:r>
              <a:rPr lang="en-GB" dirty="0" err="1"/>
              <a:t>checksheet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i="1" dirty="0" err="1"/>
              <a:t>realtime</a:t>
            </a:r>
            <a:endParaRPr lang="en-GB" i="1" dirty="0"/>
          </a:p>
          <a:p>
            <a:pPr marL="228600" indent="-2286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GB" dirty="0" err="1"/>
              <a:t>Setiap</a:t>
            </a:r>
            <a:r>
              <a:rPr lang="en-GB" dirty="0"/>
              <a:t> </a:t>
            </a:r>
            <a:r>
              <a:rPr lang="en-GB" dirty="0" err="1"/>
              <a:t>checksheet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dibuat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platform yang </a:t>
            </a:r>
            <a:r>
              <a:rPr lang="en-GB" dirty="0" err="1"/>
              <a:t>sama</a:t>
            </a:r>
            <a:endParaRPr lang="en-US" sz="1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23" y="483518"/>
            <a:ext cx="782506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83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57;p33"/>
          <p:cNvSpPr txBox="1">
            <a:spLocks/>
          </p:cNvSpPr>
          <p:nvPr/>
        </p:nvSpPr>
        <p:spPr>
          <a:xfrm>
            <a:off x="2051720" y="339502"/>
            <a:ext cx="4176464" cy="5040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dirty="0">
                <a:latin typeface="Poppins SemiBold" panose="020B0604020202020204" charset="0"/>
                <a:cs typeface="Poppins SemiBold" panose="020B0604020202020204" charset="0"/>
              </a:rPr>
              <a:t>Project Activity Plan</a:t>
            </a:r>
          </a:p>
        </p:txBody>
      </p:sp>
      <p:cxnSp>
        <p:nvCxnSpPr>
          <p:cNvPr id="4" name="Google Shape;260;p33"/>
          <p:cNvCxnSpPr/>
          <p:nvPr/>
        </p:nvCxnSpPr>
        <p:spPr>
          <a:xfrm>
            <a:off x="3238152" y="843558"/>
            <a:ext cx="1803600" cy="1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49;p32"/>
          <p:cNvSpPr/>
          <p:nvPr/>
        </p:nvSpPr>
        <p:spPr>
          <a:xfrm>
            <a:off x="-468560" y="-308570"/>
            <a:ext cx="1389112" cy="1389112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49;p32"/>
          <p:cNvSpPr/>
          <p:nvPr/>
        </p:nvSpPr>
        <p:spPr>
          <a:xfrm>
            <a:off x="8532440" y="1707654"/>
            <a:ext cx="1389112" cy="1389112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6">
            <a:extLst>
              <a:ext uri="{FF2B5EF4-FFF2-40B4-BE49-F238E27FC236}">
                <a16:creationId xmlns="" xmlns:a16="http://schemas.microsoft.com/office/drawing/2014/main" id="{327984E8-6A00-AE8F-1A26-EAB66EA59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378637"/>
              </p:ext>
            </p:extLst>
          </p:nvPr>
        </p:nvGraphicFramePr>
        <p:xfrm>
          <a:off x="323528" y="1203598"/>
          <a:ext cx="3744416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="" xmlns:a16="http://schemas.microsoft.com/office/drawing/2014/main" val="940025154"/>
                    </a:ext>
                  </a:extLst>
                </a:gridCol>
                <a:gridCol w="2880320">
                  <a:extLst>
                    <a:ext uri="{9D8B030D-6E8A-4147-A177-3AD203B41FA5}">
                      <a16:colId xmlns="" xmlns:a16="http://schemas.microsoft.com/office/drawing/2014/main" val="998350844"/>
                    </a:ext>
                  </a:extLst>
                </a:gridCol>
              </a:tblGrid>
              <a:tr h="2670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Plan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Activity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93363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Week 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Create DB relation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smtClean="0"/>
                        <a:t>Create database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D" dirty="0" smtClean="0"/>
                        <a:t>Create flow business</a:t>
                      </a:r>
                      <a:r>
                        <a:rPr lang="en-ID" baseline="0" dirty="0" smtClean="0"/>
                        <a:t> process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94708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Week 2</a:t>
                      </a:r>
                      <a:endParaRPr lang="en-ID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Create UI template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Import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master DB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Create login multilevel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3586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Week 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Create request ticket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Create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approval ticket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17148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Week 4</a:t>
                      </a:r>
                      <a:endParaRPr lang="en-ID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Create form compare planning and actual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Create ticket </a:t>
                      </a:r>
                      <a:r>
                        <a:rPr lang="en-US" dirty="0" err="1" smtClean="0">
                          <a:solidFill>
                            <a:schemeClr val="accent2"/>
                          </a:solidFill>
                        </a:rPr>
                        <a:t>adjusment</a:t>
                      </a:r>
                      <a:endParaRPr lang="en-US" baseline="0" dirty="0" smtClean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96070352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="" xmlns:a16="http://schemas.microsoft.com/office/drawing/2014/main" id="{327984E8-6A00-AE8F-1A26-EAB66EA59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83384"/>
              </p:ext>
            </p:extLst>
          </p:nvPr>
        </p:nvGraphicFramePr>
        <p:xfrm>
          <a:off x="4211960" y="1203598"/>
          <a:ext cx="3744416" cy="252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="" xmlns:a16="http://schemas.microsoft.com/office/drawing/2014/main" val="940025154"/>
                    </a:ext>
                  </a:extLst>
                </a:gridCol>
                <a:gridCol w="2880320">
                  <a:extLst>
                    <a:ext uri="{9D8B030D-6E8A-4147-A177-3AD203B41FA5}">
                      <a16:colId xmlns="" xmlns:a16="http://schemas.microsoft.com/office/drawing/2014/main" val="998350844"/>
                    </a:ext>
                  </a:extLst>
                </a:gridCol>
              </a:tblGrid>
              <a:tr h="27047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Plan</a:t>
                      </a:r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Activity</a:t>
                      </a:r>
                      <a:endParaRPr lang="en-ID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93363834"/>
                  </a:ext>
                </a:extLst>
              </a:tr>
              <a:tr h="838472">
                <a:tc>
                  <a:txBody>
                    <a:bodyPr/>
                    <a:lstStyle/>
                    <a:p>
                      <a:r>
                        <a:rPr lang="en-US" smtClean="0"/>
                        <a:t>Week 5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Create</a:t>
                      </a:r>
                      <a:r>
                        <a:rPr lang="en-US" baseline="0" dirty="0" smtClean="0"/>
                        <a:t> Input Order By Operator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Create routing ticket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94708621"/>
                  </a:ext>
                </a:extLst>
              </a:tr>
              <a:tr h="649140"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accent2"/>
                          </a:solidFill>
                        </a:rPr>
                        <a:t>Week 6</a:t>
                      </a:r>
                      <a:endParaRPr lang="en-ID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Create detail form working order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Print Form Working Order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3586314"/>
                  </a:ext>
                </a:extLst>
              </a:tr>
              <a:tr h="649140">
                <a:tc>
                  <a:txBody>
                    <a:bodyPr/>
                    <a:lstStyle/>
                    <a:p>
                      <a:r>
                        <a:rPr lang="en-US" smtClean="0"/>
                        <a:t>Week 7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Resume leveling</a:t>
                      </a:r>
                      <a:r>
                        <a:rPr lang="en-US" baseline="0" dirty="0" smtClean="0">
                          <a:solidFill>
                            <a:schemeClr val="accent2"/>
                          </a:solidFill>
                        </a:rPr>
                        <a:t> ticket</a:t>
                      </a:r>
                      <a:endParaRPr lang="en-US" dirty="0" smtClean="0">
                        <a:solidFill>
                          <a:schemeClr val="accent2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solidFill>
                            <a:schemeClr val="accent2"/>
                          </a:solidFill>
                        </a:rPr>
                        <a:t>Export list working order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17148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390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/>
          <p:nvPr/>
        </p:nvSpPr>
        <p:spPr>
          <a:xfrm>
            <a:off x="6472350" y="43799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2"/>
          <p:cNvSpPr/>
          <p:nvPr/>
        </p:nvSpPr>
        <p:spPr>
          <a:xfrm>
            <a:off x="6940063" y="3615600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2"/>
          <p:cNvSpPr/>
          <p:nvPr/>
        </p:nvSpPr>
        <p:spPr>
          <a:xfrm>
            <a:off x="-928950" y="-964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2"/>
          <p:cNvSpPr/>
          <p:nvPr/>
        </p:nvSpPr>
        <p:spPr>
          <a:xfrm>
            <a:off x="7967400" y="3247975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0;p31"/>
          <p:cNvSpPr txBox="1">
            <a:spLocks/>
          </p:cNvSpPr>
          <p:nvPr/>
        </p:nvSpPr>
        <p:spPr>
          <a:xfrm>
            <a:off x="1619672" y="718311"/>
            <a:ext cx="3744416" cy="580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kedepan</a:t>
            </a:r>
            <a:endParaRPr lang="en-US" dirty="0"/>
          </a:p>
        </p:txBody>
      </p:sp>
      <p:sp>
        <p:nvSpPr>
          <p:cNvPr id="11" name="Google Shape;241;p31"/>
          <p:cNvSpPr txBox="1">
            <a:spLocks/>
          </p:cNvSpPr>
          <p:nvPr/>
        </p:nvSpPr>
        <p:spPr>
          <a:xfrm>
            <a:off x="1619672" y="1611133"/>
            <a:ext cx="5629383" cy="1248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lnSpc>
                <a:spcPct val="115000"/>
              </a:lnSpc>
              <a:spcAft>
                <a:spcPts val="1000"/>
              </a:spcAft>
              <a:buFont typeface="Nunito Light"/>
              <a:buNone/>
            </a:pP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checksheet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format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departemen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memonitoring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checksheet</a:t>
            </a:r>
            <a:r>
              <a:rPr lang="en-US" dirty="0"/>
              <a:t> yang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realtime</a:t>
            </a:r>
            <a:r>
              <a:rPr lang="en-US" dirty="0"/>
              <a:t>.</a:t>
            </a:r>
          </a:p>
        </p:txBody>
      </p:sp>
      <p:cxnSp>
        <p:nvCxnSpPr>
          <p:cNvPr id="12" name="Google Shape;243;p31"/>
          <p:cNvCxnSpPr/>
          <p:nvPr/>
        </p:nvCxnSpPr>
        <p:spPr>
          <a:xfrm>
            <a:off x="1691680" y="1438391"/>
            <a:ext cx="1645332" cy="1171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64178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is1\Downloads\api57.ilovepdf.com\v1\download\q244jf620m0ryxAm2w2pqzAjw1nl4fwrh1qdyAclz2f2r1w7596wy3qjwjf7xn5bccAmny7k513kfd8mtxbwdhsvbj4fthkvy8cyd2dj0vsc3cq93jm4p1vcms20z0zfgyAdq7f72jp84lhykmfn07h8qtk7Az6k40wr7v77nc104cc0lwyq.jf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7514"/>
          <a:stretch/>
        </p:blipFill>
        <p:spPr bwMode="auto">
          <a:xfrm>
            <a:off x="1475656" y="795121"/>
            <a:ext cx="6552728" cy="42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57;p33"/>
          <p:cNvSpPr txBox="1">
            <a:spLocks/>
          </p:cNvSpPr>
          <p:nvPr/>
        </p:nvSpPr>
        <p:spPr>
          <a:xfrm>
            <a:off x="2771800" y="195486"/>
            <a:ext cx="3096344" cy="5040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dirty="0">
                <a:latin typeface="Poppins SemiBold" panose="020B0604020202020204" charset="0"/>
                <a:cs typeface="Poppins SemiBold" panose="020B0604020202020204" charset="0"/>
              </a:rPr>
              <a:t>Project Activity</a:t>
            </a:r>
          </a:p>
        </p:txBody>
      </p:sp>
      <p:cxnSp>
        <p:nvCxnSpPr>
          <p:cNvPr id="4" name="Google Shape;260;p33"/>
          <p:cNvCxnSpPr/>
          <p:nvPr/>
        </p:nvCxnSpPr>
        <p:spPr>
          <a:xfrm>
            <a:off x="3446745" y="699542"/>
            <a:ext cx="1803600" cy="1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49;p32"/>
          <p:cNvSpPr/>
          <p:nvPr/>
        </p:nvSpPr>
        <p:spPr>
          <a:xfrm>
            <a:off x="-468560" y="-308570"/>
            <a:ext cx="1389112" cy="1389112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49;p32"/>
          <p:cNvSpPr/>
          <p:nvPr/>
        </p:nvSpPr>
        <p:spPr>
          <a:xfrm>
            <a:off x="8532440" y="1707654"/>
            <a:ext cx="1389112" cy="1389112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678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0801400" scaled="0"/>
        </a:gra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2339752" y="267494"/>
            <a:ext cx="2304256" cy="576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PROGRESS</a:t>
            </a:r>
            <a:endParaRPr dirty="0"/>
          </a:p>
        </p:txBody>
      </p:sp>
      <p:sp>
        <p:nvSpPr>
          <p:cNvPr id="293" name="Google Shape;293;p37"/>
          <p:cNvSpPr/>
          <p:nvPr/>
        </p:nvSpPr>
        <p:spPr>
          <a:xfrm>
            <a:off x="1822925" y="21364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4" name="Google Shape;294;p37"/>
          <p:cNvCxnSpPr/>
          <p:nvPr/>
        </p:nvCxnSpPr>
        <p:spPr>
          <a:xfrm>
            <a:off x="2483768" y="843558"/>
            <a:ext cx="1803600" cy="1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291;p37"/>
          <p:cNvSpPr txBox="1">
            <a:spLocks/>
          </p:cNvSpPr>
          <p:nvPr/>
        </p:nvSpPr>
        <p:spPr>
          <a:xfrm>
            <a:off x="5724128" y="4190045"/>
            <a:ext cx="1993624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r"/>
            <a:r>
              <a:rPr lang="en-US" sz="1800" dirty="0">
                <a:hlinkClick r:id="rId3"/>
              </a:rPr>
              <a:t>DEMO SYSTEM</a:t>
            </a:r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424" y="1061663"/>
            <a:ext cx="5176320" cy="291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/>
          <p:nvPr/>
        </p:nvSpPr>
        <p:spPr>
          <a:xfrm>
            <a:off x="1822925" y="21364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4" name="Google Shape;294;p37"/>
          <p:cNvCxnSpPr/>
          <p:nvPr/>
        </p:nvCxnSpPr>
        <p:spPr>
          <a:xfrm>
            <a:off x="4260748" y="771550"/>
            <a:ext cx="1803600" cy="1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291;p37"/>
          <p:cNvSpPr txBox="1">
            <a:spLocks/>
          </p:cNvSpPr>
          <p:nvPr/>
        </p:nvSpPr>
        <p:spPr>
          <a:xfrm>
            <a:off x="2627784" y="51470"/>
            <a:ext cx="5069528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ctr"/>
            <a:r>
              <a:rPr lang="en-US" dirty="0" err="1"/>
              <a:t>Digitalisasi</a:t>
            </a:r>
            <a:r>
              <a:rPr lang="en-US" dirty="0"/>
              <a:t> Workshop</a:t>
            </a:r>
          </a:p>
        </p:txBody>
      </p:sp>
      <p:sp>
        <p:nvSpPr>
          <p:cNvPr id="6" name="Google Shape;241;p31"/>
          <p:cNvSpPr txBox="1">
            <a:spLocks noGrp="1"/>
          </p:cNvSpPr>
          <p:nvPr>
            <p:ph type="subTitle" idx="1"/>
          </p:nvPr>
        </p:nvSpPr>
        <p:spPr>
          <a:xfrm>
            <a:off x="3275856" y="878570"/>
            <a:ext cx="5314341" cy="871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Digitalisasi Workshop merupakan sebuah sistem yang bertujuan agar proses pengajuan pembuatan/reparasi sebuah part dapat dilakukan secara digital.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839572"/>
            <a:ext cx="6628326" cy="3162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83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0;p31"/>
          <p:cNvSpPr txBox="1">
            <a:spLocks noGrp="1"/>
          </p:cNvSpPr>
          <p:nvPr>
            <p:ph type="title"/>
          </p:nvPr>
        </p:nvSpPr>
        <p:spPr>
          <a:xfrm>
            <a:off x="1187624" y="978302"/>
            <a:ext cx="3744416" cy="5804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bg1">
                    <a:lumMod val="10000"/>
                  </a:schemeClr>
                </a:solidFill>
              </a:rPr>
              <a:t>Latar Belakang</a:t>
            </a:r>
            <a:endParaRPr sz="30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Google Shape;241;p31"/>
          <p:cNvSpPr txBox="1">
            <a:spLocks noGrp="1"/>
          </p:cNvSpPr>
          <p:nvPr>
            <p:ph type="subTitle" idx="1"/>
          </p:nvPr>
        </p:nvSpPr>
        <p:spPr>
          <a:xfrm>
            <a:off x="1187624" y="1818044"/>
            <a:ext cx="7200800" cy="24098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en-US" dirty="0" err="1" smtClean="0"/>
              <a:t>Pemesanan</a:t>
            </a:r>
            <a:r>
              <a:rPr lang="en-US" dirty="0" smtClean="0"/>
              <a:t> </a:t>
            </a:r>
            <a:r>
              <a:rPr lang="en-US" dirty="0" err="1" smtClean="0"/>
              <a:t>reparasi</a:t>
            </a:r>
            <a:r>
              <a:rPr lang="en-US" dirty="0" smtClean="0"/>
              <a:t> </a:t>
            </a:r>
            <a:r>
              <a:rPr lang="en-US" dirty="0" err="1" smtClean="0"/>
              <a:t>barang</a:t>
            </a:r>
            <a:r>
              <a:rPr lang="en-US" dirty="0" smtClean="0"/>
              <a:t> department lain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kertas</a:t>
            </a:r>
            <a:r>
              <a:rPr lang="en-US" dirty="0" smtClean="0"/>
              <a:t>.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en-US" dirty="0" smtClean="0"/>
              <a:t>Approval </a:t>
            </a:r>
            <a:r>
              <a:rPr lang="en-US" dirty="0" err="1" smtClean="0"/>
              <a:t>untuk</a:t>
            </a:r>
            <a:r>
              <a:rPr lang="en-US" dirty="0" smtClean="0"/>
              <a:t> order </a:t>
            </a:r>
            <a:r>
              <a:rPr lang="en-US" dirty="0" err="1" smtClean="0"/>
              <a:t>reparasi</a:t>
            </a:r>
            <a:r>
              <a:rPr lang="en-US" dirty="0" smtClean="0"/>
              <a:t> </a:t>
            </a:r>
            <a:r>
              <a:rPr lang="en-US" dirty="0" err="1" smtClean="0"/>
              <a:t>barang</a:t>
            </a:r>
            <a:r>
              <a:rPr lang="en-US" dirty="0" smtClean="0"/>
              <a:t> </a:t>
            </a:r>
            <a:r>
              <a:rPr lang="en-US" dirty="0" err="1" smtClean="0"/>
              <a:t>masih</a:t>
            </a:r>
            <a:r>
              <a:rPr lang="en-US" dirty="0" smtClean="0"/>
              <a:t> manual.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en-US" dirty="0" smtClean="0"/>
              <a:t>Input job order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perhitungan</a:t>
            </a:r>
            <a:r>
              <a:rPr lang="en-US" dirty="0" smtClean="0"/>
              <a:t> </a:t>
            </a:r>
            <a:r>
              <a:rPr lang="en-US" dirty="0" err="1" smtClean="0"/>
              <a:t>harga</a:t>
            </a:r>
            <a:r>
              <a:rPr lang="en-US" dirty="0" smtClean="0"/>
              <a:t> </a:t>
            </a:r>
            <a:r>
              <a:rPr lang="en-US" dirty="0" err="1" smtClean="0"/>
              <a:t>serta</a:t>
            </a:r>
            <a:r>
              <a:rPr lang="en-US" dirty="0" smtClean="0"/>
              <a:t> jam </a:t>
            </a:r>
            <a:r>
              <a:rPr lang="en-US" dirty="0" err="1" smtClean="0"/>
              <a:t>masih</a:t>
            </a:r>
            <a:r>
              <a:rPr lang="en-US" dirty="0" smtClean="0"/>
              <a:t> manual.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en-US" dirty="0" smtClean="0"/>
              <a:t>Scheduling </a:t>
            </a:r>
            <a:r>
              <a:rPr lang="en-US" dirty="0" err="1" smtClean="0"/>
              <a:t>mesin</a:t>
            </a:r>
            <a:r>
              <a:rPr lang="en-US" dirty="0" smtClean="0"/>
              <a:t> </a:t>
            </a:r>
            <a:r>
              <a:rPr lang="en-US" dirty="0" err="1" smtClean="0"/>
              <a:t>masih</a:t>
            </a:r>
            <a:r>
              <a:rPr lang="en-US" dirty="0" smtClean="0"/>
              <a:t> manual.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en-US" dirty="0" smtClean="0"/>
              <a:t>Reporting </a:t>
            </a:r>
            <a:r>
              <a:rPr lang="en-US" dirty="0" err="1" smtClean="0"/>
              <a:t>bulanan</a:t>
            </a:r>
            <a:r>
              <a:rPr lang="en-US" dirty="0" smtClean="0"/>
              <a:t>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excel </a:t>
            </a:r>
            <a:r>
              <a:rPr lang="en-US" dirty="0" err="1" smtClean="0"/>
              <a:t>secara</a:t>
            </a:r>
            <a:r>
              <a:rPr lang="en-US" dirty="0" smtClean="0"/>
              <a:t> manual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en-US" dirty="0" err="1" smtClean="0"/>
              <a:t>Pemesan</a:t>
            </a:r>
            <a:r>
              <a:rPr lang="en-US" dirty="0" smtClean="0"/>
              <a:t> </a:t>
            </a: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memonitoring</a:t>
            </a:r>
            <a:r>
              <a:rPr lang="en-US" dirty="0" smtClean="0"/>
              <a:t> </a:t>
            </a:r>
            <a:r>
              <a:rPr lang="en-US" dirty="0" err="1" smtClean="0"/>
              <a:t>pemesanan</a:t>
            </a:r>
            <a:r>
              <a:rPr lang="en-US" dirty="0" smtClean="0"/>
              <a:t> </a:t>
            </a:r>
            <a:r>
              <a:rPr lang="en-US" dirty="0" err="1" smtClean="0"/>
              <a:t>barang</a:t>
            </a:r>
            <a:r>
              <a:rPr lang="en-US" dirty="0" smtClean="0"/>
              <a:t>.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endParaRPr lang="en-US" dirty="0" smtClean="0"/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endParaRPr dirty="0"/>
          </a:p>
        </p:txBody>
      </p:sp>
      <p:cxnSp>
        <p:nvCxnSpPr>
          <p:cNvPr id="6" name="Google Shape;243;p31"/>
          <p:cNvCxnSpPr/>
          <p:nvPr/>
        </p:nvCxnSpPr>
        <p:spPr>
          <a:xfrm>
            <a:off x="1296574" y="1626374"/>
            <a:ext cx="1645332" cy="1171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0870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1593</TotalTime>
  <Words>401</Words>
  <Application>Microsoft Office PowerPoint</Application>
  <PresentationFormat>On-screen Show (16:9)</PresentationFormat>
  <Paragraphs>78</Paragraphs>
  <Slides>41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Roboto Condensed Light</vt:lpstr>
      <vt:lpstr>PT Sans</vt:lpstr>
      <vt:lpstr>Poppins SemiBold</vt:lpstr>
      <vt:lpstr>Nunito Light</vt:lpstr>
      <vt:lpstr>Bebas Neue</vt:lpstr>
      <vt:lpstr>Poppins</vt:lpstr>
      <vt:lpstr>Computer Science &amp; Mathematics Major For College: Mathematics by Slidesgo</vt:lpstr>
      <vt:lpstr>PowerPoint Presentation</vt:lpstr>
      <vt:lpstr>Latar Belakang</vt:lpstr>
      <vt:lpstr>Urgensi Project</vt:lpstr>
      <vt:lpstr>Keadaan saat ini</vt:lpstr>
      <vt:lpstr>PowerPoint Presentation</vt:lpstr>
      <vt:lpstr>PowerPoint Presentation</vt:lpstr>
      <vt:lpstr>PROGRESS</vt:lpstr>
      <vt:lpstr>PowerPoint Presentation</vt:lpstr>
      <vt:lpstr>Latar Belakang</vt:lpstr>
      <vt:lpstr>Urgensi Project</vt:lpstr>
      <vt:lpstr>Keadaan saat ini</vt:lpstr>
      <vt:lpstr>PowerPoint Presentation</vt:lpstr>
      <vt:lpstr>PowerPoint Presentation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PROGRESS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 1 :</dc:title>
  <cp:lastModifiedBy>Administrator</cp:lastModifiedBy>
  <cp:revision>50</cp:revision>
  <dcterms:modified xsi:type="dcterms:W3CDTF">2022-09-16T09:17:08Z</dcterms:modified>
</cp:coreProperties>
</file>